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6" r:id="rId2"/>
    <p:sldId id="278" r:id="rId3"/>
    <p:sldId id="263" r:id="rId4"/>
    <p:sldId id="280" r:id="rId5"/>
    <p:sldId id="265" r:id="rId6"/>
    <p:sldId id="295" r:id="rId7"/>
    <p:sldId id="262" r:id="rId8"/>
    <p:sldId id="296" r:id="rId9"/>
    <p:sldId id="261" r:id="rId10"/>
    <p:sldId id="297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BM JUA OTF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694"/>
    <a:srgbClr val="515151"/>
    <a:srgbClr val="8DA9FA"/>
    <a:srgbClr val="7481F5"/>
    <a:srgbClr val="C07BD4"/>
    <a:srgbClr val="FDAE76"/>
    <a:srgbClr val="C5C5C5"/>
    <a:srgbClr val="F9EA91"/>
    <a:srgbClr val="E098C5"/>
    <a:srgbClr val="9A82B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2" autoAdjust="0"/>
    <p:restoredTop sz="93694"/>
  </p:normalViewPr>
  <p:slideViewPr>
    <p:cSldViewPr snapToGrid="0" showGuides="1">
      <p:cViewPr varScale="1">
        <p:scale>
          <a:sx n="147" d="100"/>
          <a:sy n="147" d="100"/>
        </p:scale>
        <p:origin x="12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651D9-9B70-4630-9D04-3B537DC727B1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96DA-43AD-4432-A411-76DE7A7E98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6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</a:t>
            </a:r>
            <a:r>
              <a:rPr kumimoji="1" lang="ko-KR" altLang="en-US" dirty="0"/>
              <a:t> 그림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www.technologyreview.kr</a:t>
            </a:r>
            <a:r>
              <a:rPr kumimoji="1" lang="en" altLang="ko-KR" dirty="0"/>
              <a:t>/what-is-</a:t>
            </a:r>
            <a:r>
              <a:rPr kumimoji="1" lang="en" altLang="ko-KR" dirty="0" err="1"/>
              <a:t>nft</a:t>
            </a:r>
            <a:r>
              <a:rPr kumimoji="1" lang="en" altLang="ko-KR" dirty="0"/>
              <a:t>/</a:t>
            </a:r>
            <a:endParaRPr kumimoji="1" lang="en-US" altLang="ko-KR" dirty="0"/>
          </a:p>
          <a:p>
            <a:r>
              <a:rPr kumimoji="1" lang="ko-KR" altLang="en-US" dirty="0"/>
              <a:t>두번째 그림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http://</a:t>
            </a:r>
            <a:r>
              <a:rPr kumimoji="1" lang="en" altLang="ko-KR" dirty="0" err="1"/>
              <a:t>www.digitalbizon.com</a:t>
            </a:r>
            <a:r>
              <a:rPr kumimoji="1" lang="en" altLang="ko-KR" dirty="0"/>
              <a:t>/news/</a:t>
            </a:r>
            <a:r>
              <a:rPr kumimoji="1" lang="en" altLang="ko-KR" dirty="0" err="1"/>
              <a:t>articleView.html?idxno</a:t>
            </a:r>
            <a:r>
              <a:rPr kumimoji="1" lang="en" altLang="ko-KR" dirty="0"/>
              <a:t>=2330429</a:t>
            </a:r>
            <a:endParaRPr kumimoji="1" lang="en-US" altLang="ko-KR" dirty="0"/>
          </a:p>
          <a:p>
            <a:r>
              <a:rPr kumimoji="1" lang="ko-KR" altLang="en-US" dirty="0"/>
              <a:t>세번째 그림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https://</a:t>
            </a:r>
            <a:r>
              <a:rPr kumimoji="1" lang="en-US" altLang="ko-Kore-KR" dirty="0" err="1"/>
              <a:t>en.bitcoinwiki.org</a:t>
            </a:r>
            <a:r>
              <a:rPr kumimoji="1" lang="en-US" altLang="ko-Kore-KR" dirty="0"/>
              <a:t>/wiki/Blockchain</a:t>
            </a:r>
          </a:p>
          <a:p>
            <a:r>
              <a:rPr kumimoji="1" lang="ko-KR" altLang="en-US" dirty="0"/>
              <a:t>네번째 그림 출처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coinquora.com</a:t>
            </a:r>
            <a:r>
              <a:rPr kumimoji="1" lang="en" altLang="ko-KR" dirty="0"/>
              <a:t>/best-</a:t>
            </a:r>
            <a:r>
              <a:rPr kumimoji="1" lang="en" altLang="ko-KR" dirty="0" err="1"/>
              <a:t>ethereum</a:t>
            </a:r>
            <a:r>
              <a:rPr kumimoji="1" lang="en" altLang="ko-KR" dirty="0"/>
              <a:t>-smart-contract-alternatives/</a:t>
            </a:r>
          </a:p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5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</a:t>
            </a:r>
            <a:r>
              <a:rPr kumimoji="1" lang="ko-KR" altLang="en-US" dirty="0"/>
              <a:t> 이미지 주소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https://</a:t>
            </a:r>
            <a:r>
              <a:rPr kumimoji="1" lang="en" altLang="ko-KR" dirty="0" err="1"/>
              <a:t>zeong.tistory.com</a:t>
            </a:r>
            <a:r>
              <a:rPr kumimoji="1" lang="en" altLang="ko-KR" dirty="0"/>
              <a:t>/315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B96DA-43AD-4432-A411-76DE7A7E982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99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EA28F-7368-486A-9024-BBB224E6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F71B9-1E33-4694-8956-ACBAF5A1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7AA5F-AF5A-4338-80A0-C54B7B10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2AF388-5FBD-448C-AE42-90F002B7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7F18-81DD-4A83-BF43-3CE52D3C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03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F7EB6-CDB1-47D1-92E5-ECD4557C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565D33-3E04-4E35-A2C3-E70CDD28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4B6897-686D-4423-914C-3746302F9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F3DB0-57E3-4663-9503-7091A3FB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BCBBAC-B15B-4BE8-B2F7-ED52A7DD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2EA2E-B560-4C0F-9E49-2CE8959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6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C025-BC6C-4EDE-BA1F-B01CBADE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E22506-CF0E-41A6-8F03-F49064B86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E66E6-96A1-41DE-8F23-BE3E709E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D5C8-2527-46FF-9BED-73425D0B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1646A-C6C5-4680-A702-2F99070C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359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555B0B-622F-49BE-B5F4-11931D085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F6F4-2C02-419E-A884-C90ABD823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ED01EE-69DD-4A08-A500-99932340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C1984-57C4-45A3-860E-5B806BF67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B816B-7CA5-48B3-BE0B-C1881C5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55FDB-E9B3-4437-972F-A8996F4FB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48275-7472-412B-8B17-F2763498D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08398F-D877-4163-A86C-2B6FDF68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5DFEF3-D919-4332-BFE2-8B557D35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D3E71-5DED-4191-8AF3-830405FA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4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4DCE-303E-4E3E-9BCF-ECD696229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C1418-EFF4-4ABB-A8A2-13C4C404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D06B2-F28F-4D1F-B421-51AFB170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4C5F4-FF49-44E0-BCE8-DC83AC91D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B9ACD7-F58F-47F4-B3BB-99883C8A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ECA43D-793D-4FC3-8DC0-926E8AE8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BC2C2D-EFFC-4073-BAFF-B2C620717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811E39-D016-478E-8672-C693DD5F9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723C66-7ACB-40A8-B954-E90CF9F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B1B585-6927-45CA-99CB-745825E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68B25-D9CC-4DF6-8E85-4C9C6256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21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DA13-978F-48D9-9E3A-AD62FCAF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C2F43-3A00-4ED4-ADC9-7B7B98A3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4338E-43A8-4F7C-B209-3D51B4BF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B99EF-506B-49A6-B15B-4D99F197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76911-C48E-4563-B30A-8464DF51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84652-652A-481F-BC58-3ED65E58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67E301-FEC8-42F5-80A4-0955364E4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31CAD9-CA43-415A-85A3-3F49493AB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6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B3DA3-9FDB-44D4-BE99-A34ADBE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47F6C-074B-48B1-B891-A22981F5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CE4E09-0FB9-4FE6-93F0-94EF820F3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81B715-5DE7-4918-A66B-A78F6250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4F577-EB67-433C-BE14-B0C6DFA32ED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 슬라이드"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07BD82-3F6B-46AB-B7D7-174D3889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EA6DCC-F9F6-4063-BD2B-791E4021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D2F4B-4A68-49F1-9203-01C7FD6C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D8FA-22D6-496F-B5B5-D4B00BA5F665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5A8DD2-3563-495B-A34C-2BBA4EEE39DD}"/>
              </a:ext>
            </a:extLst>
          </p:cNvPr>
          <p:cNvSpPr/>
          <p:nvPr userDrawn="1"/>
        </p:nvSpPr>
        <p:spPr>
          <a:xfrm>
            <a:off x="320842" y="317500"/>
            <a:ext cx="11540958" cy="6243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0B1CAC-775B-4254-A124-D71C1672D2F8}"/>
              </a:ext>
            </a:extLst>
          </p:cNvPr>
          <p:cNvCxnSpPr>
            <a:cxnSpLocks/>
          </p:cNvCxnSpPr>
          <p:nvPr userDrawn="1"/>
        </p:nvCxnSpPr>
        <p:spPr>
          <a:xfrm>
            <a:off x="584200" y="1333500"/>
            <a:ext cx="109982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C6F1B-DAEC-4388-9925-B7404D09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9A122-F5F2-41FD-A371-481D4B07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4ED3FE-CF6A-45F9-AD13-383982D52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5673ED-46F7-4876-857D-565B1C08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EB0D0-36DF-471C-9EAC-3B3692B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B20E94-CFEC-4B41-A0AE-51C9EDAB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7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F9A52A-3938-4516-9549-17A136EAF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DE4A0B-60A4-428D-9D74-774E1405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32F21-BC8C-4B99-AE11-8015A5389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31A5C-28E2-4BF8-B7D5-2C3219CCB6E7}" type="datetimeFigureOut">
              <a:rPr lang="ko-KR" altLang="en-US" smtClean="0"/>
              <a:t>2022. 6. 20.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5146D-D496-4313-BC7B-A4C615680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C31EB4-0E1F-45ED-81F3-FD8B13A6F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5273F-521E-4E26-B47D-C76C9633E0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84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D3A749-011D-44E4-B820-4EC9DCB989F9}"/>
              </a:ext>
            </a:extLst>
          </p:cNvPr>
          <p:cNvSpPr/>
          <p:nvPr/>
        </p:nvSpPr>
        <p:spPr>
          <a:xfrm>
            <a:off x="4740170" y="1576432"/>
            <a:ext cx="2711659" cy="2711659"/>
          </a:xfrm>
          <a:prstGeom prst="rect">
            <a:avLst/>
          </a:prstGeom>
          <a:noFill/>
          <a:ln w="165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19219-5072-4D1E-B259-B7E71A00C0A6}"/>
              </a:ext>
            </a:extLst>
          </p:cNvPr>
          <p:cNvSpPr txBox="1"/>
          <p:nvPr/>
        </p:nvSpPr>
        <p:spPr>
          <a:xfrm>
            <a:off x="5019993" y="1862022"/>
            <a:ext cx="17572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Network</a:t>
            </a:r>
            <a:b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M JUA OTF" panose="02020603020101020101" pitchFamily="18" charset="-127"/>
                <a:ea typeface="BM JUA OTF" panose="02020603020101020101" pitchFamily="18" charset="-127"/>
              </a:rPr>
              <a:t>Security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E85E9-5F80-4EBD-A1E0-8814BB1B0A67}"/>
              </a:ext>
            </a:extLst>
          </p:cNvPr>
          <p:cNvSpPr txBox="1"/>
          <p:nvPr/>
        </p:nvSpPr>
        <p:spPr>
          <a:xfrm>
            <a:off x="5590094" y="4573682"/>
            <a:ext cx="1011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ExtraBold"/>
                <a:ea typeface="+mj-ea"/>
                <a:cs typeface="+mn-cs"/>
              </a:rPr>
              <a:t>NFT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ExtraBold"/>
              <a:ea typeface="+mj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33307-B753-2ADD-838A-BA803BB2816B}"/>
              </a:ext>
            </a:extLst>
          </p:cNvPr>
          <p:cNvSpPr txBox="1"/>
          <p:nvPr/>
        </p:nvSpPr>
        <p:spPr>
          <a:xfrm>
            <a:off x="9993962" y="6216216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201810993 </a:t>
            </a:r>
            <a:r>
              <a:rPr lang="ko-KR" altLang="en-US" sz="2000" b="1" dirty="0">
                <a:solidFill>
                  <a:prstClr val="white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정경재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24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</a:rPr>
              <a:t>NFT</a:t>
            </a:r>
            <a:r>
              <a:rPr lang="ko-KR" altLang="en-US" sz="3600" spc="-300" dirty="0">
                <a:solidFill>
                  <a:srgbClr val="515151"/>
                </a:solidFill>
              </a:rPr>
              <a:t>의 발전 방향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4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754706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0629C58-73AD-4618-9B26-B779955FBB13}"/>
              </a:ext>
            </a:extLst>
          </p:cNvPr>
          <p:cNvSpPr/>
          <p:nvPr/>
        </p:nvSpPr>
        <p:spPr>
          <a:xfrm>
            <a:off x="4592205" y="2108201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0A2771C-D3F9-42FF-9E89-DD60A41E807C}"/>
              </a:ext>
            </a:extLst>
          </p:cNvPr>
          <p:cNvSpPr/>
          <p:nvPr/>
        </p:nvSpPr>
        <p:spPr>
          <a:xfrm>
            <a:off x="8429703" y="210820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555114" y="5366963"/>
            <a:ext cx="3402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다양한 문화 및  콘텐츠와 </a:t>
            </a:r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NFT</a:t>
            </a:r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의 결합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5D75FD-EC83-4E1C-9CB9-3528027525BE}"/>
              </a:ext>
            </a:extLst>
          </p:cNvPr>
          <p:cNvSpPr txBox="1"/>
          <p:nvPr/>
        </p:nvSpPr>
        <p:spPr>
          <a:xfrm flipH="1">
            <a:off x="4172869" y="5366963"/>
            <a:ext cx="383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부동산 투자 및 거래</a:t>
            </a:r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중고차 거래의 활용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3F1805-1749-4255-B6AF-B2B978E149F9}"/>
              </a:ext>
            </a:extLst>
          </p:cNvPr>
          <p:cNvSpPr txBox="1"/>
          <p:nvPr/>
        </p:nvSpPr>
        <p:spPr>
          <a:xfrm flipH="1">
            <a:off x="8874981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P2P</a:t>
            </a:r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거래 및 대출</a:t>
            </a:r>
          </a:p>
        </p:txBody>
      </p:sp>
      <p:pic>
        <p:nvPicPr>
          <p:cNvPr id="6146" name="Picture 2" descr="21세기는 문화 시대">
            <a:extLst>
              <a:ext uri="{FF2B5EF4-FFF2-40B4-BE49-F238E27FC236}">
                <a16:creationId xmlns:a16="http://schemas.microsoft.com/office/drawing/2014/main" id="{80F2646A-ED51-04D4-76F8-CE5325546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7" y="2917079"/>
            <a:ext cx="3013531" cy="13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영수증 단색으로 채워진">
            <a:extLst>
              <a:ext uri="{FF2B5EF4-FFF2-40B4-BE49-F238E27FC236}">
                <a16:creationId xmlns:a16="http://schemas.microsoft.com/office/drawing/2014/main" id="{C00671F2-F50C-4DE4-E4E9-5C9E98F37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8218" y="2685607"/>
            <a:ext cx="1846800" cy="1846800"/>
          </a:xfrm>
          <a:prstGeom prst="rect">
            <a:avLst/>
          </a:prstGeom>
        </p:spPr>
      </p:pic>
      <p:pic>
        <p:nvPicPr>
          <p:cNvPr id="5" name="그래픽 4" descr="대출 단색으로 채워진">
            <a:extLst>
              <a:ext uri="{FF2B5EF4-FFF2-40B4-BE49-F238E27FC236}">
                <a16:creationId xmlns:a16="http://schemas.microsoft.com/office/drawing/2014/main" id="{3B4EA95A-E4BE-727E-C229-0C59225ECC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0098" y="2685607"/>
            <a:ext cx="1846800" cy="1846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C7CB1D-8FE1-011C-A31E-82818A79B55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A93674-9B7B-C7CC-807C-FE388726A50E}"/>
              </a:ext>
            </a:extLst>
          </p:cNvPr>
          <p:cNvSpPr txBox="1"/>
          <p:nvPr/>
        </p:nvSpPr>
        <p:spPr>
          <a:xfrm>
            <a:off x="4673174" y="3013501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931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7E8D00-271F-4ED2-BF11-AADDE983DF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82A0BA-724F-49F2-ABB8-A2D1913C942D}"/>
              </a:ext>
            </a:extLst>
          </p:cNvPr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FDAE76">
                  <a:alpha val="60000"/>
                </a:srgbClr>
              </a:gs>
              <a:gs pos="50000">
                <a:srgbClr val="C07BD4">
                  <a:alpha val="60000"/>
                </a:srgbClr>
              </a:gs>
              <a:gs pos="25000">
                <a:srgbClr val="FA9694">
                  <a:alpha val="60000"/>
                </a:srgbClr>
              </a:gs>
              <a:gs pos="75000">
                <a:srgbClr val="7481F5">
                  <a:alpha val="40000"/>
                </a:srgbClr>
              </a:gs>
              <a:gs pos="97000">
                <a:srgbClr val="8DA9FA">
                  <a:alpha val="4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178D8CF-90A6-4357-BCA6-335E67EA3FCB}"/>
              </a:ext>
            </a:extLst>
          </p:cNvPr>
          <p:cNvCxnSpPr/>
          <p:nvPr/>
        </p:nvCxnSpPr>
        <p:spPr>
          <a:xfrm>
            <a:off x="529389" y="1078451"/>
            <a:ext cx="556661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FD6A31-E3B7-4D56-8E03-6EE1E16411B7}"/>
              </a:ext>
            </a:extLst>
          </p:cNvPr>
          <p:cNvSpPr txBox="1"/>
          <p:nvPr/>
        </p:nvSpPr>
        <p:spPr>
          <a:xfrm>
            <a:off x="529389" y="397423"/>
            <a:ext cx="84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5B2E4D-58B2-4A57-994A-59BBE2CE1444}"/>
              </a:ext>
            </a:extLst>
          </p:cNvPr>
          <p:cNvGrpSpPr/>
          <p:nvPr/>
        </p:nvGrpSpPr>
        <p:grpSpPr>
          <a:xfrm>
            <a:off x="1479488" y="1821037"/>
            <a:ext cx="3131941" cy="646331"/>
            <a:chOff x="1339788" y="1956429"/>
            <a:chExt cx="3131941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10C4C4-5BFE-43A2-A7E6-2E7FCD25DB55}"/>
                </a:ext>
              </a:extLst>
            </p:cNvPr>
            <p:cNvSpPr txBox="1"/>
            <p:nvPr/>
          </p:nvSpPr>
          <p:spPr>
            <a:xfrm>
              <a:off x="1339788" y="1956429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1</a:t>
              </a:r>
              <a:endParaRPr lang="ko-KR" altLang="en-US" sz="36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2D280-4930-459F-9048-1C0C5F077574}"/>
                </a:ext>
              </a:extLst>
            </p:cNvPr>
            <p:cNvSpPr txBox="1"/>
            <p:nvPr/>
          </p:nvSpPr>
          <p:spPr>
            <a:xfrm>
              <a:off x="2166290" y="2017984"/>
              <a:ext cx="23054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What is NFT?</a:t>
              </a:r>
              <a:endParaRPr lang="ko-KR" altLang="en-US" sz="2800" dirty="0"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5E2C8A-01ED-4B64-9BC3-1F0AB344F7E1}"/>
              </a:ext>
            </a:extLst>
          </p:cNvPr>
          <p:cNvGrpSpPr/>
          <p:nvPr/>
        </p:nvGrpSpPr>
        <p:grpSpPr>
          <a:xfrm>
            <a:off x="1479488" y="3022179"/>
            <a:ext cx="2652643" cy="646331"/>
            <a:chOff x="1339788" y="1956429"/>
            <a:chExt cx="2652643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766084-3C8D-4992-AD4A-C007B799FBE9}"/>
                </a:ext>
              </a:extLst>
            </p:cNvPr>
            <p:cNvSpPr txBox="1"/>
            <p:nvPr/>
          </p:nvSpPr>
          <p:spPr>
            <a:xfrm>
              <a:off x="1339788" y="1956429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2</a:t>
              </a:r>
              <a:endParaRPr lang="ko-KR" altLang="en-US" sz="36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6D9529-B328-4710-A514-CDE74C047AA0}"/>
                </a:ext>
              </a:extLst>
            </p:cNvPr>
            <p:cNvSpPr txBox="1"/>
            <p:nvPr/>
          </p:nvSpPr>
          <p:spPr>
            <a:xfrm>
              <a:off x="2166290" y="2048762"/>
              <a:ext cx="1826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NFT</a:t>
              </a:r>
              <a:r>
                <a:rPr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의 활용들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3D71FDC-6E24-4011-8B9C-BBA2006C1F27}"/>
              </a:ext>
            </a:extLst>
          </p:cNvPr>
          <p:cNvGrpSpPr/>
          <p:nvPr/>
        </p:nvGrpSpPr>
        <p:grpSpPr>
          <a:xfrm>
            <a:off x="1479488" y="4223321"/>
            <a:ext cx="3228121" cy="646331"/>
            <a:chOff x="1339788" y="1956429"/>
            <a:chExt cx="3228121" cy="6463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53011F7-A783-4B54-B94B-7F45C0302103}"/>
                </a:ext>
              </a:extLst>
            </p:cNvPr>
            <p:cNvSpPr txBox="1"/>
            <p:nvPr/>
          </p:nvSpPr>
          <p:spPr>
            <a:xfrm>
              <a:off x="1339788" y="1956429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3</a:t>
              </a:r>
              <a:endParaRPr lang="ko-KR" altLang="en-US" sz="36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5B9FC-26FF-414E-9D1B-7ED7D10097D0}"/>
                </a:ext>
              </a:extLst>
            </p:cNvPr>
            <p:cNvSpPr txBox="1"/>
            <p:nvPr/>
          </p:nvSpPr>
          <p:spPr>
            <a:xfrm>
              <a:off x="2166290" y="2048762"/>
              <a:ext cx="2401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현재 </a:t>
              </a:r>
              <a:r>
                <a:rPr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NFT</a:t>
              </a:r>
              <a:r>
                <a:rPr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의 문제점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D7A2D6-C496-4E83-91BF-953E47D689B9}"/>
              </a:ext>
            </a:extLst>
          </p:cNvPr>
          <p:cNvGrpSpPr/>
          <p:nvPr/>
        </p:nvGrpSpPr>
        <p:grpSpPr>
          <a:xfrm>
            <a:off x="1479488" y="5424463"/>
            <a:ext cx="2909123" cy="646331"/>
            <a:chOff x="1339788" y="1956429"/>
            <a:chExt cx="2909123" cy="6463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793285-8821-4613-8797-45B99AE14F96}"/>
                </a:ext>
              </a:extLst>
            </p:cNvPr>
            <p:cNvSpPr txBox="1"/>
            <p:nvPr/>
          </p:nvSpPr>
          <p:spPr>
            <a:xfrm>
              <a:off x="1339788" y="1956429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/>
                <a:t>4</a:t>
              </a:r>
              <a:endParaRPr lang="ko-KR" altLang="en-US" sz="36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F53056-92F7-4CF6-A9A3-DB8A9C9B980F}"/>
                </a:ext>
              </a:extLst>
            </p:cNvPr>
            <p:cNvSpPr txBox="1"/>
            <p:nvPr/>
          </p:nvSpPr>
          <p:spPr>
            <a:xfrm>
              <a:off x="2166290" y="2048762"/>
              <a:ext cx="2082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NFT</a:t>
              </a:r>
              <a:r>
                <a:rPr lang="ko-KR" altLang="en-US" sz="2400" dirty="0">
                  <a:latin typeface="BM JUA OTF" panose="02020603020101020101" pitchFamily="18" charset="-127"/>
                  <a:ea typeface="BM JUA OTF" panose="02020603020101020101" pitchFamily="18" charset="-127"/>
                </a:rPr>
                <a:t>의 발전방향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2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27EDF-850C-4513-AFB6-048C56BA2F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46B7C96-FB94-4CF8-B3D6-91F546284164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7E0D7D-AF55-493B-897D-052E8F6D1D24}"/>
              </a:ext>
            </a:extLst>
          </p:cNvPr>
          <p:cNvGrpSpPr/>
          <p:nvPr/>
        </p:nvGrpSpPr>
        <p:grpSpPr>
          <a:xfrm>
            <a:off x="4606621" y="2505670"/>
            <a:ext cx="2978764" cy="1668488"/>
            <a:chOff x="4606621" y="2505670"/>
            <a:chExt cx="2978764" cy="16684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D76B03E-62B5-48DB-849C-9FA603218949}"/>
                </a:ext>
              </a:extLst>
            </p:cNvPr>
            <p:cNvSpPr txBox="1"/>
            <p:nvPr/>
          </p:nvSpPr>
          <p:spPr>
            <a:xfrm>
              <a:off x="4989767" y="2505670"/>
              <a:ext cx="22124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Part 1,</a:t>
              </a:r>
              <a:endParaRPr lang="ko-KR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E913E5-9D68-40EE-8E70-20D6156FDA6C}"/>
                </a:ext>
              </a:extLst>
            </p:cNvPr>
            <p:cNvSpPr txBox="1"/>
            <p:nvPr/>
          </p:nvSpPr>
          <p:spPr>
            <a:xfrm>
              <a:off x="4606621" y="3466272"/>
              <a:ext cx="2978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is NFT?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24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DAE76">
                <a:alpha val="90000"/>
              </a:srgbClr>
            </a:gs>
            <a:gs pos="50000">
              <a:srgbClr val="C07BD4">
                <a:alpha val="80000"/>
              </a:srgbClr>
            </a:gs>
            <a:gs pos="25000">
              <a:srgbClr val="FA9694">
                <a:alpha val="80000"/>
              </a:srgbClr>
            </a:gs>
            <a:gs pos="75000">
              <a:srgbClr val="7481F5">
                <a:alpha val="70000"/>
              </a:srgbClr>
            </a:gs>
            <a:gs pos="97000">
              <a:srgbClr val="8DA9FA">
                <a:alpha val="8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42101AE-75D6-C6C3-0660-8F99D9BCF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46" y="1693642"/>
            <a:ext cx="6803981" cy="383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CF70AD-A484-3BF8-A308-FB26F97BC895}"/>
              </a:ext>
            </a:extLst>
          </p:cNvPr>
          <p:cNvSpPr txBox="1"/>
          <p:nvPr/>
        </p:nvSpPr>
        <p:spPr>
          <a:xfrm>
            <a:off x="2518738" y="5951877"/>
            <a:ext cx="65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BM JUA OTF" panose="02020603020101020101" pitchFamily="18" charset="-127"/>
                <a:ea typeface="BM JUA OTF" panose="02020603020101020101" pitchFamily="18" charset="-127"/>
              </a:rPr>
              <a:t>NFT</a:t>
            </a:r>
            <a:r>
              <a:rPr kumimoji="1" lang="ko-Kore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는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Non-Fungible Token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의 약자로 대체 불가능한 토큰을 의미합니다</a:t>
            </a:r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ore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What is NFT?</a:t>
            </a:r>
            <a:endParaRPr lang="ko-KR" altLang="en-US" sz="36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754707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9998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Non- Fungible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026" name="Picture 2" descr="사진 : pixabay">
            <a:extLst>
              <a:ext uri="{FF2B5EF4-FFF2-40B4-BE49-F238E27FC236}">
                <a16:creationId xmlns:a16="http://schemas.microsoft.com/office/drawing/2014/main" id="{784F2485-9C0F-3EE7-15C2-983797B5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69" y="3042311"/>
            <a:ext cx="2341926" cy="128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8E3E0-48F3-0B23-ECD7-38AECCBDB2F0}"/>
              </a:ext>
            </a:extLst>
          </p:cNvPr>
          <p:cNvSpPr txBox="1"/>
          <p:nvPr/>
        </p:nvSpPr>
        <p:spPr>
          <a:xfrm flipH="1">
            <a:off x="4570952" y="2653337"/>
            <a:ext cx="65315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Fungible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대체가능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)Token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은  동일한 가치와 기능을 가집니다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따라서 서로 교환이 가능하며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만약 동일한 단위로 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교환이 발생한 경우 이는 교환이 발생하지 않은 것과 다름이 없습니다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endParaRPr lang="en-US" altLang="ko-KR" sz="16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r>
              <a:rPr lang="en-US" altLang="ko-KR" sz="1600" spc="-150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Non-Fungible 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Token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은  고유성을 지닙니다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쉽게 말한다면 </a:t>
            </a:r>
            <a:r>
              <a:rPr lang="ko-KR" altLang="en-US" sz="16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발권자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비행편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좌석위치 등이 전부 특정되어 있는 동일품이 </a:t>
            </a:r>
            <a:r>
              <a:rPr lang="ko-KR" altLang="en-US" sz="16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아에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존재할 수 없는 항공권과 비슷합니다</a:t>
            </a:r>
            <a: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br>
              <a:rPr lang="en-US" altLang="ko-KR" sz="16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-US" altLang="ko-KR" sz="16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사각형: 둥근 모서리 54">
            <a:extLst>
              <a:ext uri="{FF2B5EF4-FFF2-40B4-BE49-F238E27FC236}">
                <a16:creationId xmlns:a16="http://schemas.microsoft.com/office/drawing/2014/main" id="{BB0BBEEB-4A2A-D1E9-D24F-D2D2D0598B1E}"/>
              </a:ext>
            </a:extLst>
          </p:cNvPr>
          <p:cNvSpPr/>
          <p:nvPr/>
        </p:nvSpPr>
        <p:spPr>
          <a:xfrm>
            <a:off x="1923200" y="212284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6" descr="Blockchain explained on Wiki">
            <a:extLst>
              <a:ext uri="{FF2B5EF4-FFF2-40B4-BE49-F238E27FC236}">
                <a16:creationId xmlns:a16="http://schemas.microsoft.com/office/drawing/2014/main" id="{DA435541-D419-8178-EE7A-BC843FF89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94" y="2998754"/>
            <a:ext cx="2340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C5C388-493D-CA48-F6A2-051C00DB93CA}"/>
              </a:ext>
            </a:extLst>
          </p:cNvPr>
          <p:cNvSpPr txBox="1"/>
          <p:nvPr/>
        </p:nvSpPr>
        <p:spPr>
          <a:xfrm flipH="1">
            <a:off x="2368478" y="5381602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Block Chain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4" name="사각형: 둥근 모서리 55">
            <a:extLst>
              <a:ext uri="{FF2B5EF4-FFF2-40B4-BE49-F238E27FC236}">
                <a16:creationId xmlns:a16="http://schemas.microsoft.com/office/drawing/2014/main" id="{5814E88A-1FC8-7872-7964-7B9D964B0F72}"/>
              </a:ext>
            </a:extLst>
          </p:cNvPr>
          <p:cNvSpPr/>
          <p:nvPr/>
        </p:nvSpPr>
        <p:spPr>
          <a:xfrm>
            <a:off x="6595546" y="212284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4" name="Picture 10" descr="Best-Ethereum-Smart-Contract-Alternatives">
            <a:extLst>
              <a:ext uri="{FF2B5EF4-FFF2-40B4-BE49-F238E27FC236}">
                <a16:creationId xmlns:a16="http://schemas.microsoft.com/office/drawing/2014/main" id="{25235CA0-D750-8CDE-9683-94AEC4C2F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41" y="2918648"/>
            <a:ext cx="2340000" cy="14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07A5B6-F2EA-2ADF-206F-D29A58294678}"/>
              </a:ext>
            </a:extLst>
          </p:cNvPr>
          <p:cNvSpPr txBox="1"/>
          <p:nvPr/>
        </p:nvSpPr>
        <p:spPr>
          <a:xfrm flipH="1">
            <a:off x="7040824" y="538160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Smart Contract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래픽 3" descr="닫기 단색으로 채워진">
            <a:extLst>
              <a:ext uri="{FF2B5EF4-FFF2-40B4-BE49-F238E27FC236}">
                <a16:creationId xmlns:a16="http://schemas.microsoft.com/office/drawing/2014/main" id="{4D083E2E-1A97-216E-1C9B-16063C1A1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47611">
            <a:off x="5305968" y="3224932"/>
            <a:ext cx="914400" cy="914400"/>
          </a:xfrm>
          <a:prstGeom prst="rect">
            <a:avLst/>
          </a:prstGeom>
        </p:spPr>
      </p:pic>
      <p:sp>
        <p:nvSpPr>
          <p:cNvPr id="28" name="사각형: 둥근 모서리 41">
            <a:extLst>
              <a:ext uri="{FF2B5EF4-FFF2-40B4-BE49-F238E27FC236}">
                <a16:creationId xmlns:a16="http://schemas.microsoft.com/office/drawing/2014/main" id="{5206019F-5F14-A7A4-C24A-0855DDBC1BC7}"/>
              </a:ext>
            </a:extLst>
          </p:cNvPr>
          <p:cNvSpPr/>
          <p:nvPr/>
        </p:nvSpPr>
        <p:spPr>
          <a:xfrm>
            <a:off x="754707" y="2108200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6336AF-AD32-F13E-56C8-C4D11ACA7BE5}"/>
              </a:ext>
            </a:extLst>
          </p:cNvPr>
          <p:cNvSpPr txBox="1"/>
          <p:nvPr/>
        </p:nvSpPr>
        <p:spPr>
          <a:xfrm flipH="1">
            <a:off x="1199985" y="53669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Non- Fungible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0" name="Picture 2" descr="사진 : pixabay">
            <a:extLst>
              <a:ext uri="{FF2B5EF4-FFF2-40B4-BE49-F238E27FC236}">
                <a16:creationId xmlns:a16="http://schemas.microsoft.com/office/drawing/2014/main" id="{32E07B30-6E1F-FC23-E7D0-0DD653FE5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69" y="3042309"/>
            <a:ext cx="2341926" cy="128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54">
            <a:extLst>
              <a:ext uri="{FF2B5EF4-FFF2-40B4-BE49-F238E27FC236}">
                <a16:creationId xmlns:a16="http://schemas.microsoft.com/office/drawing/2014/main" id="{C68D1B95-08B4-1943-3F95-8D9391396010}"/>
              </a:ext>
            </a:extLst>
          </p:cNvPr>
          <p:cNvSpPr/>
          <p:nvPr/>
        </p:nvSpPr>
        <p:spPr>
          <a:xfrm>
            <a:off x="4592205" y="2108199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6" descr="Blockchain explained on Wiki">
            <a:extLst>
              <a:ext uri="{FF2B5EF4-FFF2-40B4-BE49-F238E27FC236}">
                <a16:creationId xmlns:a16="http://schemas.microsoft.com/office/drawing/2014/main" id="{DE1DD781-F2DD-7710-BF00-4649727C3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999" y="2984113"/>
            <a:ext cx="2340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A41DAEF-6A97-215A-9C11-EE0DC5D42BDC}"/>
              </a:ext>
            </a:extLst>
          </p:cNvPr>
          <p:cNvSpPr txBox="1"/>
          <p:nvPr/>
        </p:nvSpPr>
        <p:spPr>
          <a:xfrm flipH="1">
            <a:off x="5037483" y="53669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Block Chain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5" name="사각형: 둥근 모서리 55">
            <a:extLst>
              <a:ext uri="{FF2B5EF4-FFF2-40B4-BE49-F238E27FC236}">
                <a16:creationId xmlns:a16="http://schemas.microsoft.com/office/drawing/2014/main" id="{F25CB522-871C-C569-187F-2CCABA61DC2D}"/>
              </a:ext>
            </a:extLst>
          </p:cNvPr>
          <p:cNvSpPr/>
          <p:nvPr/>
        </p:nvSpPr>
        <p:spPr>
          <a:xfrm>
            <a:off x="8429703" y="2108198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Picture 10" descr="Best-Ethereum-Smart-Contract-Alternatives">
            <a:extLst>
              <a:ext uri="{FF2B5EF4-FFF2-40B4-BE49-F238E27FC236}">
                <a16:creationId xmlns:a16="http://schemas.microsoft.com/office/drawing/2014/main" id="{765168BB-62AD-E92D-39F8-1CA97424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498" y="2904006"/>
            <a:ext cx="2340000" cy="14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3D0C80E-72B7-0519-9161-54A76AE92B3D}"/>
              </a:ext>
            </a:extLst>
          </p:cNvPr>
          <p:cNvSpPr txBox="1"/>
          <p:nvPr/>
        </p:nvSpPr>
        <p:spPr>
          <a:xfrm flipH="1">
            <a:off x="8874981" y="5366961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Smart Contract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2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2" grpId="0" animBg="1"/>
      <p:bldP spid="57" grpId="0"/>
      <p:bldP spid="14" grpId="0"/>
      <p:bldP spid="21" grpId="0" animBg="1"/>
      <p:bldP spid="23" grpId="0"/>
      <p:bldP spid="24" grpId="0" animBg="1"/>
      <p:bldP spid="26" grpId="0"/>
      <p:bldP spid="28" grpId="0" animBg="1"/>
      <p:bldP spid="29" grpId="0"/>
      <p:bldP spid="31" grpId="0" animBg="1"/>
      <p:bldP spid="34" grpId="0"/>
      <p:bldP spid="45" grpId="0" animBg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31F04F-D207-450A-A6C5-064D5ECD8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8855B7-A25B-4408-8EDC-BB6B7B066A96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6BCB5A-D918-4E0E-B5D8-E13DF4F5FA02}"/>
              </a:ext>
            </a:extLst>
          </p:cNvPr>
          <p:cNvGrpSpPr/>
          <p:nvPr/>
        </p:nvGrpSpPr>
        <p:grpSpPr>
          <a:xfrm>
            <a:off x="4506466" y="2505670"/>
            <a:ext cx="3179075" cy="1668488"/>
            <a:chOff x="4506466" y="2505670"/>
            <a:chExt cx="3179075" cy="16684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A92C76-5CB1-4BA7-AE04-B73B3B2D5164}"/>
                </a:ext>
              </a:extLst>
            </p:cNvPr>
            <p:cNvSpPr txBox="1"/>
            <p:nvPr/>
          </p:nvSpPr>
          <p:spPr>
            <a:xfrm>
              <a:off x="4940876" y="2505670"/>
              <a:ext cx="23102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Part 2,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1F9C4A-A623-4F81-B001-F61C2B0E7FB0}"/>
                </a:ext>
              </a:extLst>
            </p:cNvPr>
            <p:cNvSpPr txBox="1"/>
            <p:nvPr/>
          </p:nvSpPr>
          <p:spPr>
            <a:xfrm>
              <a:off x="4506466" y="3466272"/>
              <a:ext cx="317907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NFT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의 활용들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7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515151"/>
                </a:solidFill>
                <a:ea typeface="BM JUA OTF" panose="02020603020101020101" pitchFamily="18" charset="-127"/>
              </a:rPr>
              <a:t>NFT</a:t>
            </a:r>
            <a:r>
              <a:rPr lang="ko-KR" altLang="en-US" sz="3600" spc="-300" dirty="0">
                <a:solidFill>
                  <a:srgbClr val="515151"/>
                </a:solidFill>
                <a:ea typeface="BM JUA OTF" panose="02020603020101020101" pitchFamily="18" charset="-127"/>
              </a:rPr>
              <a:t>의 활용들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754707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119998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게임</a:t>
            </a:r>
          </a:p>
        </p:txBody>
      </p:sp>
      <p:pic>
        <p:nvPicPr>
          <p:cNvPr id="3" name="그래픽 2" descr="게임 컨트롤러 단색으로 채워진">
            <a:extLst>
              <a:ext uri="{FF2B5EF4-FFF2-40B4-BE49-F238E27FC236}">
                <a16:creationId xmlns:a16="http://schemas.microsoft.com/office/drawing/2014/main" id="{25D01F2B-1B19-24B3-F639-E0BC9EAD8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0219" y="2685608"/>
            <a:ext cx="1846800" cy="1846800"/>
          </a:xfrm>
          <a:prstGeom prst="rect">
            <a:avLst/>
          </a:prstGeom>
        </p:spPr>
      </p:pic>
      <p:pic>
        <p:nvPicPr>
          <p:cNvPr id="4098" name="Picture 2" descr="크립토 키티 하는법 : 네이버 블로그">
            <a:extLst>
              <a:ext uri="{FF2B5EF4-FFF2-40B4-BE49-F238E27FC236}">
                <a16:creationId xmlns:a16="http://schemas.microsoft.com/office/drawing/2014/main" id="{EDBD1A3E-1353-E75F-5468-615CE2E4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39" y="2779114"/>
            <a:ext cx="2766302" cy="16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로블록스 2021년 8월 주요 지표 - 후하데이터™ - 데이터 마이닝 서비스">
            <a:extLst>
              <a:ext uri="{FF2B5EF4-FFF2-40B4-BE49-F238E27FC236}">
                <a16:creationId xmlns:a16="http://schemas.microsoft.com/office/drawing/2014/main" id="{F3B5DB74-E97B-ABC1-BE09-2E3ABC0D5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483" y="2438101"/>
            <a:ext cx="3267636" cy="234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935153B-5071-D798-2221-C546B36AA0C8}"/>
              </a:ext>
            </a:extLst>
          </p:cNvPr>
          <p:cNvSpPr>
            <a:spLocks noChangeAspect="1"/>
          </p:cNvSpPr>
          <p:nvPr/>
        </p:nvSpPr>
        <p:spPr>
          <a:xfrm>
            <a:off x="10833676" y="3419636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95EB7E-A7F8-D0A9-6DCD-5546F6375839}"/>
              </a:ext>
            </a:extLst>
          </p:cNvPr>
          <p:cNvSpPr>
            <a:spLocks noChangeAspect="1"/>
          </p:cNvSpPr>
          <p:nvPr/>
        </p:nvSpPr>
        <p:spPr>
          <a:xfrm>
            <a:off x="11296791" y="3419634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159BA4-2E53-5D5A-37B1-4CE5B9EFD2A4}"/>
              </a:ext>
            </a:extLst>
          </p:cNvPr>
          <p:cNvSpPr>
            <a:spLocks noChangeAspect="1"/>
          </p:cNvSpPr>
          <p:nvPr/>
        </p:nvSpPr>
        <p:spPr>
          <a:xfrm>
            <a:off x="10370561" y="3419636"/>
            <a:ext cx="402411" cy="3787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E9D08-EFD6-9BFD-6AC4-099D2E17BB8E}"/>
              </a:ext>
            </a:extLst>
          </p:cNvPr>
          <p:cNvSpPr txBox="1"/>
          <p:nvPr/>
        </p:nvSpPr>
        <p:spPr>
          <a:xfrm flipH="1">
            <a:off x="4278373" y="4979962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크립토</a:t>
            </a:r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키티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D905E-6321-FB45-153C-96A185C3477F}"/>
              </a:ext>
            </a:extLst>
          </p:cNvPr>
          <p:cNvSpPr txBox="1"/>
          <p:nvPr/>
        </p:nvSpPr>
        <p:spPr>
          <a:xfrm flipH="1">
            <a:off x="7486784" y="4979962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로블록스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22" name="사각형: 둥근 모서리 41">
            <a:extLst>
              <a:ext uri="{FF2B5EF4-FFF2-40B4-BE49-F238E27FC236}">
                <a16:creationId xmlns:a16="http://schemas.microsoft.com/office/drawing/2014/main" id="{9D017338-346B-AD92-5E1D-8C8E3FE7BCCE}"/>
              </a:ext>
            </a:extLst>
          </p:cNvPr>
          <p:cNvSpPr/>
          <p:nvPr/>
        </p:nvSpPr>
        <p:spPr>
          <a:xfrm>
            <a:off x="754707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66C4CC-75A6-CAE2-96E5-61369A31B029}"/>
              </a:ext>
            </a:extLst>
          </p:cNvPr>
          <p:cNvSpPr txBox="1"/>
          <p:nvPr/>
        </p:nvSpPr>
        <p:spPr>
          <a:xfrm flipH="1">
            <a:off x="119998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그림</a:t>
            </a:r>
          </a:p>
        </p:txBody>
      </p:sp>
      <p:pic>
        <p:nvPicPr>
          <p:cNvPr id="5" name="그래픽 4" descr="그림판 단색으로 채워진">
            <a:extLst>
              <a:ext uri="{FF2B5EF4-FFF2-40B4-BE49-F238E27FC236}">
                <a16:creationId xmlns:a16="http://schemas.microsoft.com/office/drawing/2014/main" id="{69F2FA49-EAE1-FF4E-27E6-C9BB64BD44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102" y="2685608"/>
            <a:ext cx="1846800" cy="184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FFEC88-4EAC-4151-099C-6AE68F6A9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01" y="2400329"/>
            <a:ext cx="3651295" cy="23720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F271AD-F27A-B63F-C109-E289574B3A41}"/>
              </a:ext>
            </a:extLst>
          </p:cNvPr>
          <p:cNvSpPr txBox="1"/>
          <p:nvPr/>
        </p:nvSpPr>
        <p:spPr>
          <a:xfrm flipH="1">
            <a:off x="4418531" y="496685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OpenSea</a:t>
            </a:r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의 </a:t>
            </a:r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NFT Art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B6AB6F-5D80-87C8-EED9-3E906781F6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00" y="2376823"/>
            <a:ext cx="3795273" cy="241910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2DF6F3-9E28-05F0-7A65-B0A3269A20CA}"/>
              </a:ext>
            </a:extLst>
          </p:cNvPr>
          <p:cNvSpPr txBox="1"/>
          <p:nvPr/>
        </p:nvSpPr>
        <p:spPr>
          <a:xfrm flipH="1">
            <a:off x="7927317" y="4909764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Nifty </a:t>
            </a:r>
            <a:r>
              <a:rPr lang="en-US" altLang="ko-KR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GatewayArt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CDC111-5241-E30F-CE16-7AB13B7C89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39" y="1668103"/>
            <a:ext cx="5874622" cy="3836543"/>
          </a:xfrm>
          <a:prstGeom prst="rect">
            <a:avLst/>
          </a:prstGeom>
        </p:spPr>
      </p:pic>
      <p:sp>
        <p:nvSpPr>
          <p:cNvPr id="41" name="사각형: 둥근 모서리 41">
            <a:extLst>
              <a:ext uri="{FF2B5EF4-FFF2-40B4-BE49-F238E27FC236}">
                <a16:creationId xmlns:a16="http://schemas.microsoft.com/office/drawing/2014/main" id="{5EB8E592-64A3-4758-C852-62B1C7717301}"/>
              </a:ext>
            </a:extLst>
          </p:cNvPr>
          <p:cNvSpPr/>
          <p:nvPr/>
        </p:nvSpPr>
        <p:spPr>
          <a:xfrm>
            <a:off x="754707" y="2108202"/>
            <a:ext cx="3007590" cy="30016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23C324-E5D2-8905-4755-346482211F65}"/>
              </a:ext>
            </a:extLst>
          </p:cNvPr>
          <p:cNvSpPr txBox="1"/>
          <p:nvPr/>
        </p:nvSpPr>
        <p:spPr>
          <a:xfrm flipH="1">
            <a:off x="1199985" y="536696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음악</a:t>
            </a:r>
          </a:p>
        </p:txBody>
      </p:sp>
      <p:pic>
        <p:nvPicPr>
          <p:cNvPr id="15" name="그래픽 14" descr="악보 단색으로 채워진">
            <a:extLst>
              <a:ext uri="{FF2B5EF4-FFF2-40B4-BE49-F238E27FC236}">
                <a16:creationId xmlns:a16="http://schemas.microsoft.com/office/drawing/2014/main" id="{3C36328D-9A52-4E77-AFA5-11E26EE2A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5102" y="2662975"/>
            <a:ext cx="1846800" cy="18468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5D2CC04-F567-EF3B-AD0E-0A2714524D8E}"/>
              </a:ext>
            </a:extLst>
          </p:cNvPr>
          <p:cNvSpPr txBox="1"/>
          <p:nvPr/>
        </p:nvSpPr>
        <p:spPr>
          <a:xfrm flipH="1">
            <a:off x="6374733" y="5561393"/>
            <a:ext cx="211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5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OpenSea</a:t>
            </a:r>
            <a:r>
              <a:rPr lang="en-US" altLang="ko-KR" sz="2000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 Music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7" grpId="0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/>
      <p:bldP spid="29" grpId="0"/>
      <p:bldP spid="35" grpId="0"/>
      <p:bldP spid="41" grpId="0" animBg="1"/>
      <p:bldP spid="43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B77E10-AC00-47F8-A950-42B2D83FCC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E71081-DD68-4F9F-8F5F-B0B744828CED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DC958E0-A098-4BD7-82D7-1FD70A3BBCB0}"/>
              </a:ext>
            </a:extLst>
          </p:cNvPr>
          <p:cNvGrpSpPr/>
          <p:nvPr/>
        </p:nvGrpSpPr>
        <p:grpSpPr>
          <a:xfrm>
            <a:off x="3935796" y="2505670"/>
            <a:ext cx="4320413" cy="1668488"/>
            <a:chOff x="3935796" y="2505670"/>
            <a:chExt cx="4320413" cy="16684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92C893-1C39-4923-87FD-71F809073896}"/>
                </a:ext>
              </a:extLst>
            </p:cNvPr>
            <p:cNvSpPr txBox="1"/>
            <p:nvPr/>
          </p:nvSpPr>
          <p:spPr>
            <a:xfrm>
              <a:off x="4940876" y="2505670"/>
              <a:ext cx="23102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Part 3,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05F7B-8275-48D3-B6A5-280616428526}"/>
                </a:ext>
              </a:extLst>
            </p:cNvPr>
            <p:cNvSpPr txBox="1"/>
            <p:nvPr/>
          </p:nvSpPr>
          <p:spPr>
            <a:xfrm>
              <a:off x="3935796" y="3466272"/>
              <a:ext cx="43204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</a:rPr>
                <a:t>현재 </a:t>
              </a:r>
              <a:r>
                <a:rPr lang="en-US" altLang="ko-KR" sz="4000" b="1" dirty="0">
                  <a:solidFill>
                    <a:schemeClr val="bg1"/>
                  </a:solidFill>
                </a:rPr>
                <a:t>NFT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의 문제점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52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CF08B2-8D9A-4CE5-8347-D29199317818}"/>
              </a:ext>
            </a:extLst>
          </p:cNvPr>
          <p:cNvSpPr txBox="1"/>
          <p:nvPr/>
        </p:nvSpPr>
        <p:spPr>
          <a:xfrm>
            <a:off x="1428323" y="482755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rgbClr val="515151"/>
                </a:solidFill>
              </a:rPr>
              <a:t>현재 </a:t>
            </a:r>
            <a:r>
              <a:rPr lang="en-US" altLang="ko-KR" sz="3600" spc="-300" dirty="0">
                <a:solidFill>
                  <a:srgbClr val="515151"/>
                </a:solidFill>
              </a:rPr>
              <a:t>NFT</a:t>
            </a:r>
            <a:r>
              <a:rPr lang="ko-KR" altLang="en-US" sz="3600" spc="-300" dirty="0">
                <a:solidFill>
                  <a:srgbClr val="515151"/>
                </a:solidFill>
              </a:rPr>
              <a:t>의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1447-419C-4781-8BD8-314B179137EF}"/>
              </a:ext>
            </a:extLst>
          </p:cNvPr>
          <p:cNvSpPr txBox="1"/>
          <p:nvPr/>
        </p:nvSpPr>
        <p:spPr>
          <a:xfrm>
            <a:off x="555114" y="539090"/>
            <a:ext cx="799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615AC8-A2CF-4864-890A-0F18CF07BD92}"/>
              </a:ext>
            </a:extLst>
          </p:cNvPr>
          <p:cNvSpPr/>
          <p:nvPr/>
        </p:nvSpPr>
        <p:spPr>
          <a:xfrm>
            <a:off x="441440" y="1994779"/>
            <a:ext cx="2622232" cy="28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0629C58-73AD-4618-9B26-B779955FBB13}"/>
              </a:ext>
            </a:extLst>
          </p:cNvPr>
          <p:cNvSpPr/>
          <p:nvPr/>
        </p:nvSpPr>
        <p:spPr>
          <a:xfrm>
            <a:off x="3430300" y="2096915"/>
            <a:ext cx="2622232" cy="28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0A2771C-D3F9-42FF-9E89-DD60A41E807C}"/>
              </a:ext>
            </a:extLst>
          </p:cNvPr>
          <p:cNvSpPr/>
          <p:nvPr/>
        </p:nvSpPr>
        <p:spPr>
          <a:xfrm>
            <a:off x="6292117" y="1989898"/>
            <a:ext cx="2622232" cy="28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8EB28C-E676-4C4F-8B78-7FA1A9CB1ACD}"/>
              </a:ext>
            </a:extLst>
          </p:cNvPr>
          <p:cNvSpPr txBox="1"/>
          <p:nvPr/>
        </p:nvSpPr>
        <p:spPr>
          <a:xfrm flipH="1">
            <a:off x="278232" y="5106534"/>
            <a:ext cx="28991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NFT</a:t>
            </a:r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가 디지털 컨텐츠에 대한 모든 데이터를 블록체인에 담고 있는 것은 아니다</a:t>
            </a:r>
            <a:r>
              <a:rPr lang="en-US" altLang="ko-KR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algn="ctr"/>
            <a:r>
              <a:rPr lang="ko-KR" altLang="en-US" sz="2000" b="1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원본이 없는 경우가 있음</a:t>
            </a:r>
            <a:endParaRPr lang="ko-KR" altLang="en-US" sz="2000" spc="-15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5D75FD-EC83-4E1C-9CB9-3528027525BE}"/>
              </a:ext>
            </a:extLst>
          </p:cNvPr>
          <p:cNvSpPr txBox="1"/>
          <p:nvPr/>
        </p:nvSpPr>
        <p:spPr>
          <a:xfrm flipH="1">
            <a:off x="3247621" y="5413113"/>
            <a:ext cx="289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중앙화된</a:t>
            </a:r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b="1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마켓플레이스</a:t>
            </a:r>
            <a:r>
              <a:rPr lang="ko-KR" altLang="en-US" b="1" dirty="0">
                <a:latin typeface="BM JUA OTF" panose="02020603020101020101" pitchFamily="18" charset="-127"/>
                <a:ea typeface="BM JUA OTF" panose="02020603020101020101" pitchFamily="18" charset="-127"/>
              </a:rPr>
              <a:t> 인프라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3F1805-1749-4255-B6AF-B2B978E149F9}"/>
              </a:ext>
            </a:extLst>
          </p:cNvPr>
          <p:cNvSpPr txBox="1"/>
          <p:nvPr/>
        </p:nvSpPr>
        <p:spPr>
          <a:xfrm flipH="1">
            <a:off x="6686595" y="5413113"/>
            <a:ext cx="184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작품 심사의 딜레마</a:t>
            </a:r>
          </a:p>
        </p:txBody>
      </p:sp>
      <p:pic>
        <p:nvPicPr>
          <p:cNvPr id="3" name="그래픽 2" descr="데이터베이스 단색으로 채워진">
            <a:extLst>
              <a:ext uri="{FF2B5EF4-FFF2-40B4-BE49-F238E27FC236}">
                <a16:creationId xmlns:a16="http://schemas.microsoft.com/office/drawing/2014/main" id="{17362A85-117D-EE97-6C94-1008D856E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122" y="1930837"/>
            <a:ext cx="1770868" cy="177086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E36052C-8391-E8E1-C8B4-56097643E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9" y="3791426"/>
            <a:ext cx="2201533" cy="99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 descr="네트워크 단색으로 채워진">
            <a:extLst>
              <a:ext uri="{FF2B5EF4-FFF2-40B4-BE49-F238E27FC236}">
                <a16:creationId xmlns:a16="http://schemas.microsoft.com/office/drawing/2014/main" id="{52C5663A-FA86-45ED-0092-2F120F406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8887" y="1925956"/>
            <a:ext cx="1770868" cy="1770868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02B9E46-1F77-D6D2-CD36-D0D8569B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41" y="3525865"/>
            <a:ext cx="2315740" cy="130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큰 붓 단색으로 채워진">
            <a:extLst>
              <a:ext uri="{FF2B5EF4-FFF2-40B4-BE49-F238E27FC236}">
                <a16:creationId xmlns:a16="http://schemas.microsoft.com/office/drawing/2014/main" id="{7DF74DE6-E69D-CA0A-ABE1-C4694FFF66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7633" y="2406476"/>
            <a:ext cx="1771200" cy="1771200"/>
          </a:xfrm>
          <a:prstGeom prst="rect">
            <a:avLst/>
          </a:prstGeom>
        </p:spPr>
      </p:pic>
      <p:sp>
        <p:nvSpPr>
          <p:cNvPr id="21" name="사각형: 둥근 모서리 55">
            <a:extLst>
              <a:ext uri="{FF2B5EF4-FFF2-40B4-BE49-F238E27FC236}">
                <a16:creationId xmlns:a16="http://schemas.microsoft.com/office/drawing/2014/main" id="{184B8E13-5A20-6B69-C9BE-D38B3A2F7EDA}"/>
              </a:ext>
            </a:extLst>
          </p:cNvPr>
          <p:cNvSpPr/>
          <p:nvPr/>
        </p:nvSpPr>
        <p:spPr>
          <a:xfrm>
            <a:off x="9153934" y="1989898"/>
            <a:ext cx="2622232" cy="28782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29A94-4377-E9A4-4616-5F9D0036EC3B}"/>
              </a:ext>
            </a:extLst>
          </p:cNvPr>
          <p:cNvSpPr txBox="1"/>
          <p:nvPr/>
        </p:nvSpPr>
        <p:spPr>
          <a:xfrm flipH="1">
            <a:off x="9548412" y="5413113"/>
            <a:ext cx="198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BM JUA OTF" panose="02020603020101020101" pitchFamily="18" charset="-127"/>
                <a:ea typeface="BM JUA OTF" panose="02020603020101020101" pitchFamily="18" charset="-127"/>
              </a:rPr>
              <a:t>저작권과 소유권의 분쟁</a:t>
            </a:r>
          </a:p>
        </p:txBody>
      </p:sp>
      <p:pic>
        <p:nvPicPr>
          <p:cNvPr id="11" name="그래픽 10" descr="펼쳐진 책 단색으로 채워진">
            <a:extLst>
              <a:ext uri="{FF2B5EF4-FFF2-40B4-BE49-F238E27FC236}">
                <a16:creationId xmlns:a16="http://schemas.microsoft.com/office/drawing/2014/main" id="{DB0FF428-4FBE-F215-C82C-004A1F8E0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48412" y="2543400"/>
            <a:ext cx="1771200" cy="17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6A17D2-DEBF-4117-A279-E672AECC7D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D27E02D-A123-4CD0-8248-229456CAA642}"/>
              </a:ext>
            </a:extLst>
          </p:cNvPr>
          <p:cNvSpPr/>
          <p:nvPr/>
        </p:nvSpPr>
        <p:spPr>
          <a:xfrm>
            <a:off x="2502567" y="1913021"/>
            <a:ext cx="7186863" cy="303195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81871EE-26DD-4A47-9E49-AC5A8ECB643A}"/>
              </a:ext>
            </a:extLst>
          </p:cNvPr>
          <p:cNvGrpSpPr/>
          <p:nvPr/>
        </p:nvGrpSpPr>
        <p:grpSpPr>
          <a:xfrm>
            <a:off x="4192278" y="2505670"/>
            <a:ext cx="3807453" cy="1668488"/>
            <a:chOff x="4192278" y="2505670"/>
            <a:chExt cx="3807453" cy="166848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A6FF79-6F2B-4552-9C00-E6585FFE0D0A}"/>
                </a:ext>
              </a:extLst>
            </p:cNvPr>
            <p:cNvSpPr txBox="1"/>
            <p:nvPr/>
          </p:nvSpPr>
          <p:spPr>
            <a:xfrm>
              <a:off x="4924846" y="2505670"/>
              <a:ext cx="23423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</a:rPr>
                <a:t>Part 4,</a:t>
              </a:r>
              <a:endParaRPr lang="ko-KR" altLang="en-US" sz="5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B88BC-D488-4FF0-B6B2-046372222F6B}"/>
                </a:ext>
              </a:extLst>
            </p:cNvPr>
            <p:cNvSpPr txBox="1"/>
            <p:nvPr/>
          </p:nvSpPr>
          <p:spPr>
            <a:xfrm>
              <a:off x="4192278" y="3466272"/>
              <a:ext cx="38074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</a:rPr>
                <a:t>NFT</a:t>
              </a:r>
              <a:r>
                <a:rPr lang="ko-KR" altLang="en-US" sz="4000" b="1" dirty="0">
                  <a:solidFill>
                    <a:schemeClr val="bg1"/>
                  </a:solidFill>
                </a:rPr>
                <a:t>의 발전 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37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Very Per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173C9"/>
      </a:accent1>
      <a:accent2>
        <a:srgbClr val="70558E"/>
      </a:accent2>
      <a:accent3>
        <a:srgbClr val="DF94C2"/>
      </a:accent3>
      <a:accent4>
        <a:srgbClr val="8398D1"/>
      </a:accent4>
      <a:accent5>
        <a:srgbClr val="FFBDC1"/>
      </a:accent5>
      <a:accent6>
        <a:srgbClr val="141060"/>
      </a:accent6>
      <a:hlink>
        <a:srgbClr val="262626"/>
      </a:hlink>
      <a:folHlink>
        <a:srgbClr val="262626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296</Words>
  <Application>Microsoft Macintosh PowerPoint</Application>
  <PresentationFormat>와이드스크린</PresentationFormat>
  <Paragraphs>62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Pretendard</vt:lpstr>
      <vt:lpstr>BM JUA OTF</vt:lpstr>
      <vt:lpstr>Pretendard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정경재</cp:lastModifiedBy>
  <cp:revision>36</cp:revision>
  <dcterms:created xsi:type="dcterms:W3CDTF">2021-12-10T03:55:27Z</dcterms:created>
  <dcterms:modified xsi:type="dcterms:W3CDTF">2022-06-20T03:48:58Z</dcterms:modified>
</cp:coreProperties>
</file>